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9" autoAdjust="0"/>
    <p:restoredTop sz="94660"/>
  </p:normalViewPr>
  <p:slideViewPr>
    <p:cSldViewPr snapToGrid="0">
      <p:cViewPr varScale="1">
        <p:scale>
          <a:sx n="85" d="100"/>
          <a:sy n="85" d="100"/>
        </p:scale>
        <p:origin x="13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image1.jpeg>
</file>

<file path=ppt/media/image2.png>
</file>

<file path=ppt/media/image3.png>
</file>

<file path=ppt/media/image4.jpg>
</file>

<file path=ppt/media/image5.png>
</file>

<file path=ppt/media/image6.png>
</file>

<file path=ppt/media/image7.png>
</file>

<file path=ppt/media/media1.mp3>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a:xfrm>
            <a:off x="3962399" y="5870575"/>
            <a:ext cx="4893958" cy="377825"/>
          </a:xfrm>
        </p:spPr>
        <p:txBody>
          <a:bodyPr/>
          <a:lstStyle/>
          <a:p>
            <a:endParaRPr lang="en-IN" dirty="0"/>
          </a:p>
        </p:txBody>
      </p:sp>
      <p:sp>
        <p:nvSpPr>
          <p:cNvPr id="6" name="Slide Number Placeholder 5"/>
          <p:cNvSpPr>
            <a:spLocks noGrp="1"/>
          </p:cNvSpPr>
          <p:nvPr>
            <p:ph type="sldNum" sz="quarter" idx="12"/>
          </p:nvPr>
        </p:nvSpPr>
        <p:spPr>
          <a:xfrm>
            <a:off x="10608958" y="5870575"/>
            <a:ext cx="551167" cy="377825"/>
          </a:xfrm>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7047728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35442558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12685121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14659087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10155356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11636951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68695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6BEFA92C-5465-4B50-958D-E9DDE7113155}" type="slidenum">
              <a:rPr lang="en-IN" smtClean="0"/>
              <a:t>‹#›</a:t>
            </a:fld>
            <a:endParaRPr lang="en-IN"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5337068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3253715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3005953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25780574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4145932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2031090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1554677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17491723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8580459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1121B9-5DE6-4CA1-B503-3D30C71CA1D1}" type="datetimeFigureOut">
              <a:rPr lang="en-IN" smtClean="0"/>
              <a:t>24-10-2024</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6BEFA92C-5465-4B50-958D-E9DDE7113155}" type="slidenum">
              <a:rPr lang="en-IN" smtClean="0"/>
              <a:t>‹#›</a:t>
            </a:fld>
            <a:endParaRPr lang="en-IN" dirty="0"/>
          </a:p>
        </p:txBody>
      </p:sp>
    </p:spTree>
    <p:extLst>
      <p:ext uri="{BB962C8B-B14F-4D97-AF65-F5344CB8AC3E}">
        <p14:creationId xmlns:p14="http://schemas.microsoft.com/office/powerpoint/2010/main" val="2482617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A1121B9-5DE6-4CA1-B503-3D30C71CA1D1}" type="datetimeFigureOut">
              <a:rPr lang="en-IN" smtClean="0"/>
              <a:t>24-10-2024</a:t>
            </a:fld>
            <a:endParaRPr lang="en-IN"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BEFA92C-5465-4B50-958D-E9DDE7113155}" type="slidenum">
              <a:rPr lang="en-IN" smtClean="0"/>
              <a:t>‹#›</a:t>
            </a:fld>
            <a:endParaRPr lang="en-IN" dirty="0"/>
          </a:p>
        </p:txBody>
      </p:sp>
    </p:spTree>
    <p:extLst>
      <p:ext uri="{BB962C8B-B14F-4D97-AF65-F5344CB8AC3E}">
        <p14:creationId xmlns:p14="http://schemas.microsoft.com/office/powerpoint/2010/main" val="294476158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7.png"/><Relationship Id="rId2" Type="http://schemas.openxmlformats.org/officeDocument/2006/relationships/audio" Target="../media/media1.mp3"/><Relationship Id="rId1" Type="http://schemas.microsoft.com/office/2007/relationships/media" Target="../media/media1.mp3"/><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01EFE-0F4E-86D8-1C18-A59F6309B271}"/>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8F3CB7C6-A8E9-A450-7842-17661B846AEB}"/>
              </a:ext>
            </a:extLst>
          </p:cNvPr>
          <p:cNvSpPr>
            <a:spLocks noGrp="1"/>
          </p:cNvSpPr>
          <p:nvPr>
            <p:ph type="subTitle" idx="1"/>
          </p:nvPr>
        </p:nvSpPr>
        <p:spPr/>
        <p:txBody>
          <a:bodyPr/>
          <a:lstStyle/>
          <a:p>
            <a:endParaRPr lang="en-IN" dirty="0"/>
          </a:p>
        </p:txBody>
      </p:sp>
      <p:pic>
        <p:nvPicPr>
          <p:cNvPr id="5" name="Picture 4">
            <a:extLst>
              <a:ext uri="{FF2B5EF4-FFF2-40B4-BE49-F238E27FC236}">
                <a16:creationId xmlns:a16="http://schemas.microsoft.com/office/drawing/2014/main" id="{6A86DCAC-DB06-8302-601C-9E74299126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flip="none" rotWithShape="1">
            <a:gsLst>
              <a:gs pos="0">
                <a:schemeClr val="accent1">
                  <a:lumMod val="5000"/>
                  <a:lumOff val="95000"/>
                </a:schemeClr>
              </a:gs>
              <a:gs pos="42000">
                <a:schemeClr val="accent1">
                  <a:alpha val="0"/>
                  <a:lumMod val="0"/>
                </a:schemeClr>
              </a:gs>
              <a:gs pos="83000">
                <a:schemeClr val="accent1">
                  <a:lumMod val="45000"/>
                  <a:lumOff val="55000"/>
                </a:schemeClr>
              </a:gs>
              <a:gs pos="100000">
                <a:schemeClr val="accent1">
                  <a:lumMod val="30000"/>
                  <a:lumOff val="70000"/>
                </a:schemeClr>
              </a:gs>
            </a:gsLst>
            <a:lin ang="5400000" scaled="1"/>
            <a:tileRect/>
          </a:gradFill>
        </p:spPr>
      </p:pic>
      <p:sp>
        <p:nvSpPr>
          <p:cNvPr id="6" name="TextBox 5">
            <a:extLst>
              <a:ext uri="{FF2B5EF4-FFF2-40B4-BE49-F238E27FC236}">
                <a16:creationId xmlns:a16="http://schemas.microsoft.com/office/drawing/2014/main" id="{A5A34FB8-AE82-0670-5B55-B4930702C353}"/>
              </a:ext>
            </a:extLst>
          </p:cNvPr>
          <p:cNvSpPr txBox="1"/>
          <p:nvPr/>
        </p:nvSpPr>
        <p:spPr>
          <a:xfrm>
            <a:off x="327377" y="4978400"/>
            <a:ext cx="3341511" cy="1569660"/>
          </a:xfrm>
          <a:prstGeom prst="rect">
            <a:avLst/>
          </a:prstGeom>
          <a:noFill/>
        </p:spPr>
        <p:txBody>
          <a:bodyPr wrap="square" rtlCol="0">
            <a:spAutoFit/>
          </a:bodyPr>
          <a:lstStyle/>
          <a:p>
            <a:r>
              <a:rPr lang="en-US" sz="3200" b="1" dirty="0">
                <a:solidFill>
                  <a:srgbClr val="FFC000"/>
                </a:solidFill>
              </a:rPr>
              <a:t>Discrete Mathematics </a:t>
            </a:r>
          </a:p>
          <a:p>
            <a:r>
              <a:rPr lang="en-US" sz="3200" b="1" dirty="0">
                <a:solidFill>
                  <a:srgbClr val="FFC000"/>
                </a:solidFill>
              </a:rPr>
              <a:t>And Graph Theory</a:t>
            </a:r>
            <a:endParaRPr lang="en-IN" sz="3200" b="1" dirty="0">
              <a:solidFill>
                <a:srgbClr val="FFC000"/>
              </a:solidFill>
            </a:endParaRPr>
          </a:p>
        </p:txBody>
      </p:sp>
    </p:spTree>
    <p:custDataLst>
      <p:tags r:id="rId1"/>
    </p:custDataLst>
    <p:extLst>
      <p:ext uri="{BB962C8B-B14F-4D97-AF65-F5344CB8AC3E}">
        <p14:creationId xmlns:p14="http://schemas.microsoft.com/office/powerpoint/2010/main" val="213912435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65771-CBD9-F054-E358-91294B85F0E0}"/>
              </a:ext>
            </a:extLst>
          </p:cNvPr>
          <p:cNvSpPr>
            <a:spLocks noGrp="1"/>
          </p:cNvSpPr>
          <p:nvPr>
            <p:ph type="title"/>
          </p:nvPr>
        </p:nvSpPr>
        <p:spPr/>
        <p:txBody>
          <a:bodyPr/>
          <a:lstStyle/>
          <a:p>
            <a:r>
              <a:rPr lang="en-US" b="1" dirty="0">
                <a:solidFill>
                  <a:srgbClr val="0070C0"/>
                </a:solidFill>
              </a:rPr>
              <a:t>1. Krushkal’s Algorithm</a:t>
            </a:r>
            <a:endParaRPr lang="en-IN" b="1" dirty="0">
              <a:solidFill>
                <a:srgbClr val="0070C0"/>
              </a:solidFill>
            </a:endParaRPr>
          </a:p>
        </p:txBody>
      </p:sp>
      <p:sp>
        <p:nvSpPr>
          <p:cNvPr id="3" name="Content Placeholder 2">
            <a:extLst>
              <a:ext uri="{FF2B5EF4-FFF2-40B4-BE49-F238E27FC236}">
                <a16:creationId xmlns:a16="http://schemas.microsoft.com/office/drawing/2014/main" id="{4315AD19-3CD9-95FE-21FE-F4649625D9DF}"/>
              </a:ext>
            </a:extLst>
          </p:cNvPr>
          <p:cNvSpPr>
            <a:spLocks noGrp="1"/>
          </p:cNvSpPr>
          <p:nvPr>
            <p:ph idx="1"/>
          </p:nvPr>
        </p:nvSpPr>
        <p:spPr>
          <a:xfrm>
            <a:off x="685801" y="2267963"/>
            <a:ext cx="10131425" cy="4437637"/>
          </a:xfrm>
        </p:spPr>
        <p:txBody>
          <a:bodyPr>
            <a:normAutofit/>
          </a:bodyPr>
          <a:lstStyle/>
          <a:p>
            <a:r>
              <a:rPr lang="en-US" b="1" dirty="0">
                <a:latin typeface="Google Sans"/>
              </a:rPr>
              <a:t>1.What is Krushkal’s Algorithm?</a:t>
            </a:r>
          </a:p>
          <a:p>
            <a:pPr marL="0" indent="0">
              <a:buNone/>
            </a:pPr>
            <a:r>
              <a:rPr lang="en-US" b="0" i="0" dirty="0">
                <a:solidFill>
                  <a:srgbClr val="FFC000"/>
                </a:solidFill>
                <a:latin typeface="Google Sans"/>
              </a:rPr>
              <a:t> </a:t>
            </a:r>
            <a:r>
              <a:rPr lang="en-US" dirty="0">
                <a:latin typeface="Google Sans"/>
              </a:rPr>
              <a:t>→ </a:t>
            </a:r>
            <a:r>
              <a:rPr lang="en-US" b="0" i="0" dirty="0">
                <a:solidFill>
                  <a:srgbClr val="FFC000"/>
                </a:solidFill>
                <a:latin typeface="Google Sans"/>
              </a:rPr>
              <a:t>Kruskal's algorithm is the concept that is introduced in the graph theory of discrete mathematics. It is used to discover the shortest path between two points in a connected weighted graph.</a:t>
            </a:r>
          </a:p>
          <a:p>
            <a:r>
              <a:rPr lang="en-US" b="1" dirty="0">
                <a:latin typeface="Google Sans"/>
              </a:rPr>
              <a:t>2.How to Find MST(Minimum Spanning Tree) using Krushkal’s Algorithm?</a:t>
            </a:r>
          </a:p>
          <a:p>
            <a:pPr marL="0" indent="0" fontAlgn="base">
              <a:buNone/>
            </a:pPr>
            <a:r>
              <a:rPr lang="en-US" sz="1600" dirty="0">
                <a:solidFill>
                  <a:srgbClr val="FFC000"/>
                </a:solidFill>
                <a:latin typeface="Google Sans"/>
              </a:rPr>
              <a:t> </a:t>
            </a:r>
            <a:r>
              <a:rPr lang="en-US" sz="1600" dirty="0">
                <a:latin typeface="Google Sans"/>
              </a:rPr>
              <a:t>→ </a:t>
            </a:r>
            <a:r>
              <a:rPr lang="en-US" i="0" dirty="0">
                <a:solidFill>
                  <a:srgbClr val="FFC000"/>
                </a:solidFill>
                <a:effectLst/>
                <a:latin typeface="Google Sans"/>
              </a:rPr>
              <a:t>Sort all the edges in non-decreasing order of their weight. </a:t>
            </a:r>
          </a:p>
          <a:p>
            <a:pPr marL="0" indent="0" fontAlgn="base">
              <a:buNone/>
            </a:pPr>
            <a:r>
              <a:rPr lang="en-US" i="0" dirty="0">
                <a:solidFill>
                  <a:srgbClr val="FFC000"/>
                </a:solidFill>
                <a:effectLst/>
                <a:latin typeface="Google Sans"/>
              </a:rPr>
              <a:t> </a:t>
            </a:r>
            <a:r>
              <a:rPr lang="en-US" dirty="0">
                <a:latin typeface="Google Sans"/>
              </a:rPr>
              <a:t>→ </a:t>
            </a:r>
            <a:r>
              <a:rPr lang="en-US" i="0" dirty="0">
                <a:solidFill>
                  <a:srgbClr val="FFC000"/>
                </a:solidFill>
                <a:effectLst/>
                <a:latin typeface="Google Sans"/>
              </a:rPr>
              <a:t>Pick the smallest edge. Check if it forms a cycle with the spanning tree formed so far. If the cycle is not                  formed, include this edge. Else, discard it. </a:t>
            </a:r>
          </a:p>
          <a:p>
            <a:pPr marL="0" indent="0" fontAlgn="base">
              <a:buNone/>
            </a:pPr>
            <a:r>
              <a:rPr lang="en-US" i="0" dirty="0">
                <a:solidFill>
                  <a:srgbClr val="FFC000"/>
                </a:solidFill>
                <a:effectLst/>
                <a:latin typeface="Google Sans"/>
              </a:rPr>
              <a:t> </a:t>
            </a:r>
            <a:r>
              <a:rPr lang="en-US" dirty="0">
                <a:latin typeface="Google Sans"/>
              </a:rPr>
              <a:t>→ </a:t>
            </a:r>
            <a:r>
              <a:rPr lang="en-US" i="0" dirty="0">
                <a:solidFill>
                  <a:srgbClr val="FFC000"/>
                </a:solidFill>
                <a:effectLst/>
                <a:latin typeface="Google Sans"/>
              </a:rPr>
              <a:t>Repeat step#2 until there are (V-1) edges in the spanning tree.</a:t>
            </a:r>
          </a:p>
          <a:p>
            <a:r>
              <a:rPr lang="en-IN" b="1" dirty="0">
                <a:latin typeface="Google Sans"/>
              </a:rPr>
              <a:t>3.Spanning Tree-</a:t>
            </a:r>
            <a:r>
              <a:rPr lang="en-US" b="1" dirty="0">
                <a:latin typeface="Google Sans"/>
              </a:rPr>
              <a:t> </a:t>
            </a:r>
            <a:r>
              <a:rPr lang="en-US" dirty="0">
                <a:solidFill>
                  <a:srgbClr val="FFC000"/>
                </a:solidFill>
                <a:latin typeface="Google Sans"/>
              </a:rPr>
              <a:t>A spanning tree is the subgraph of an undirected connected graph.</a:t>
            </a:r>
          </a:p>
          <a:p>
            <a:pPr marL="0" indent="0">
              <a:buNone/>
            </a:pPr>
            <a:endParaRPr lang="en-US" dirty="0">
              <a:solidFill>
                <a:srgbClr val="FFC000"/>
              </a:solidFill>
              <a:latin typeface="Google Sans"/>
            </a:endParaRPr>
          </a:p>
          <a:p>
            <a:pPr marL="0" indent="0">
              <a:buNone/>
            </a:pPr>
            <a:endParaRPr lang="en-IN" dirty="0">
              <a:solidFill>
                <a:srgbClr val="FFC000"/>
              </a:solidFill>
              <a:latin typeface="Google Sans"/>
            </a:endParaRPr>
          </a:p>
        </p:txBody>
      </p:sp>
    </p:spTree>
    <p:custDataLst>
      <p:tags r:id="rId1"/>
    </p:custDataLst>
    <p:extLst>
      <p:ext uri="{BB962C8B-B14F-4D97-AF65-F5344CB8AC3E}">
        <p14:creationId xmlns:p14="http://schemas.microsoft.com/office/powerpoint/2010/main" val="75296387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arn(inVertic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arn(inVertic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arn(inVertical)">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F3490-034C-BAFC-CD96-03A2E25617D6}"/>
              </a:ext>
            </a:extLst>
          </p:cNvPr>
          <p:cNvSpPr>
            <a:spLocks noGrp="1"/>
          </p:cNvSpPr>
          <p:nvPr>
            <p:ph type="title"/>
          </p:nvPr>
        </p:nvSpPr>
        <p:spPr/>
        <p:txBody>
          <a:bodyPr/>
          <a:lstStyle/>
          <a:p>
            <a:r>
              <a:rPr lang="en-US" b="1" dirty="0">
                <a:solidFill>
                  <a:srgbClr val="0070C0"/>
                </a:solidFill>
              </a:rPr>
              <a:t>To be continue……</a:t>
            </a:r>
            <a:endParaRPr lang="en-IN" b="1" dirty="0">
              <a:solidFill>
                <a:srgbClr val="0070C0"/>
              </a:solidFill>
            </a:endParaRPr>
          </a:p>
        </p:txBody>
      </p:sp>
      <p:sp>
        <p:nvSpPr>
          <p:cNvPr id="3" name="Content Placeholder 2">
            <a:extLst>
              <a:ext uri="{FF2B5EF4-FFF2-40B4-BE49-F238E27FC236}">
                <a16:creationId xmlns:a16="http://schemas.microsoft.com/office/drawing/2014/main" id="{C39B4FEC-FE0B-614C-9165-0D0625C451F1}"/>
              </a:ext>
            </a:extLst>
          </p:cNvPr>
          <p:cNvSpPr>
            <a:spLocks noGrp="1"/>
          </p:cNvSpPr>
          <p:nvPr>
            <p:ph idx="1"/>
          </p:nvPr>
        </p:nvSpPr>
        <p:spPr>
          <a:xfrm>
            <a:off x="685801" y="2171700"/>
            <a:ext cx="10131425" cy="3649133"/>
          </a:xfrm>
        </p:spPr>
        <p:txBody>
          <a:bodyPr/>
          <a:lstStyle/>
          <a:p>
            <a:r>
              <a:rPr lang="en-US" b="1" dirty="0">
                <a:latin typeface="Google Sans"/>
              </a:rPr>
              <a:t>4.Minimum Spanning Tree- </a:t>
            </a:r>
            <a:r>
              <a:rPr lang="en-US" dirty="0">
                <a:solidFill>
                  <a:srgbClr val="FFC000"/>
                </a:solidFill>
                <a:latin typeface="Google Sans"/>
              </a:rPr>
              <a:t>Minimum spanning tree can be defined as the spanning tree in which the sum of the weights of the edge is minimum. The weight of the spanning tree is the sum of the weights given to the edges of the spanning tree.</a:t>
            </a:r>
            <a:endParaRPr lang="en-IN" dirty="0">
              <a:solidFill>
                <a:srgbClr val="FFC000"/>
              </a:solidFill>
              <a:latin typeface="Google Sans"/>
            </a:endParaRPr>
          </a:p>
        </p:txBody>
      </p:sp>
    </p:spTree>
    <p:extLst>
      <p:ext uri="{BB962C8B-B14F-4D97-AF65-F5344CB8AC3E}">
        <p14:creationId xmlns:p14="http://schemas.microsoft.com/office/powerpoint/2010/main" val="148863115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8CBA7-4D4E-C4FA-3519-EC03831532B8}"/>
              </a:ext>
            </a:extLst>
          </p:cNvPr>
          <p:cNvSpPr>
            <a:spLocks noGrp="1"/>
          </p:cNvSpPr>
          <p:nvPr>
            <p:ph type="title"/>
          </p:nvPr>
        </p:nvSpPr>
        <p:spPr>
          <a:xfrm>
            <a:off x="685799" y="1377245"/>
            <a:ext cx="3680885" cy="2576689"/>
          </a:xfrm>
        </p:spPr>
        <p:txBody>
          <a:bodyPr>
            <a:normAutofit/>
          </a:bodyPr>
          <a:lstStyle/>
          <a:p>
            <a:r>
              <a:rPr lang="en-IN" sz="3200" b="1" i="0" dirty="0">
                <a:ln w="3175" cmpd="sng">
                  <a:solidFill>
                    <a:schemeClr val="bg2">
                      <a:lumMod val="60000"/>
                      <a:lumOff val="40000"/>
                    </a:schemeClr>
                  </a:solidFill>
                </a:ln>
                <a:solidFill>
                  <a:srgbClr val="FF0000"/>
                </a:solidFill>
                <a:effectLst>
                  <a:glow rad="139700">
                    <a:schemeClr val="accent1">
                      <a:satMod val="175000"/>
                      <a:alpha val="40000"/>
                    </a:schemeClr>
                  </a:glow>
                </a:effectLst>
              </a:rPr>
              <a:t>Kruskal’s Minimum Spanning</a:t>
            </a:r>
            <a:r>
              <a:rPr lang="en-IN" sz="3200" b="1" dirty="0">
                <a:ln w="3175" cmpd="sng">
                  <a:solidFill>
                    <a:schemeClr val="bg2">
                      <a:lumMod val="60000"/>
                      <a:lumOff val="40000"/>
                    </a:schemeClr>
                  </a:solidFill>
                </a:ln>
                <a:solidFill>
                  <a:srgbClr val="FF0000"/>
                </a:solidFill>
                <a:effectLst>
                  <a:glow rad="139700">
                    <a:schemeClr val="accent1">
                      <a:satMod val="175000"/>
                      <a:alpha val="40000"/>
                    </a:schemeClr>
                  </a:glow>
                </a:effectLst>
              </a:rPr>
              <a:t> </a:t>
            </a:r>
            <a:r>
              <a:rPr lang="en-IN" sz="3200" b="1" i="0" dirty="0">
                <a:ln w="3175" cmpd="sng">
                  <a:solidFill>
                    <a:schemeClr val="bg2">
                      <a:lumMod val="60000"/>
                      <a:lumOff val="40000"/>
                    </a:schemeClr>
                  </a:solidFill>
                </a:ln>
                <a:solidFill>
                  <a:srgbClr val="FF0000"/>
                </a:solidFill>
                <a:effectLst>
                  <a:glow rad="139700">
                    <a:schemeClr val="accent1">
                      <a:satMod val="175000"/>
                      <a:alpha val="40000"/>
                    </a:schemeClr>
                  </a:glow>
                </a:effectLst>
              </a:rPr>
              <a:t>Tree (MST) Algorithm</a:t>
            </a:r>
            <a:br>
              <a:rPr lang="en-IN" sz="3200" b="1" i="0" dirty="0">
                <a:ln w="3175" cmpd="sng">
                  <a:solidFill>
                    <a:schemeClr val="bg2">
                      <a:lumMod val="60000"/>
                      <a:lumOff val="40000"/>
                    </a:schemeClr>
                  </a:solidFill>
                </a:ln>
                <a:solidFill>
                  <a:srgbClr val="FF0000"/>
                </a:solidFill>
                <a:effectLst>
                  <a:glow rad="139700">
                    <a:schemeClr val="accent1">
                      <a:satMod val="175000"/>
                      <a:alpha val="40000"/>
                    </a:schemeClr>
                  </a:glow>
                </a:effectLst>
              </a:rPr>
            </a:br>
            <a:endParaRPr lang="en-IN" sz="3200" dirty="0"/>
          </a:p>
        </p:txBody>
      </p:sp>
      <p:sp>
        <p:nvSpPr>
          <p:cNvPr id="4" name="Text Placeholder 3">
            <a:extLst>
              <a:ext uri="{FF2B5EF4-FFF2-40B4-BE49-F238E27FC236}">
                <a16:creationId xmlns:a16="http://schemas.microsoft.com/office/drawing/2014/main" id="{93F2DC95-2350-E351-20F8-D388818C4E2A}"/>
              </a:ext>
            </a:extLst>
          </p:cNvPr>
          <p:cNvSpPr>
            <a:spLocks noGrp="1"/>
          </p:cNvSpPr>
          <p:nvPr>
            <p:ph type="body" sz="half" idx="2"/>
          </p:nvPr>
        </p:nvSpPr>
        <p:spPr>
          <a:xfrm>
            <a:off x="685800" y="3445932"/>
            <a:ext cx="3680885" cy="2830689"/>
          </a:xfrm>
        </p:spPr>
        <p:txBody>
          <a:bodyPr/>
          <a:lstStyle/>
          <a:p>
            <a:r>
              <a:rPr lang="en-US" b="0" i="1" dirty="0">
                <a:solidFill>
                  <a:srgbClr val="FFFFFF"/>
                </a:solidFill>
                <a:effectLst/>
                <a:latin typeface="Nunito" pitchFamily="2" charset="0"/>
              </a:rPr>
              <a:t>The graph contains 9 vertices and 14 edges. So, the minimum spanning tree formed will be having (9 – 1) = 8 edges. </a:t>
            </a:r>
          </a:p>
          <a:p>
            <a:pPr algn="l" rtl="0" fontAlgn="base"/>
            <a:br>
              <a:rPr lang="en-US" b="1" i="1" dirty="0">
                <a:solidFill>
                  <a:srgbClr val="FFFFFF"/>
                </a:solidFill>
                <a:effectLst/>
                <a:latin typeface="Nunito" pitchFamily="2" charset="0"/>
              </a:rPr>
            </a:br>
            <a:r>
              <a:rPr lang="en-US" b="1" i="1" dirty="0">
                <a:solidFill>
                  <a:srgbClr val="FFFFFF"/>
                </a:solidFill>
                <a:effectLst/>
                <a:latin typeface="Nunito" pitchFamily="2" charset="0"/>
              </a:rPr>
              <a:t>Step 1:</a:t>
            </a:r>
            <a:r>
              <a:rPr lang="en-US" b="0" i="1" dirty="0">
                <a:solidFill>
                  <a:srgbClr val="FFFFFF"/>
                </a:solidFill>
                <a:effectLst/>
                <a:latin typeface="Nunito" pitchFamily="2" charset="0"/>
              </a:rPr>
              <a:t> Pick edge 7-6. No cycle is formed, include it. </a:t>
            </a:r>
          </a:p>
          <a:p>
            <a:br>
              <a:rPr lang="en-US" dirty="0"/>
            </a:br>
            <a:r>
              <a:rPr lang="en-US" b="1" i="1" dirty="0">
                <a:solidFill>
                  <a:srgbClr val="FFFFFF"/>
                </a:solidFill>
                <a:effectLst/>
                <a:latin typeface="Nunito" pitchFamily="2" charset="0"/>
              </a:rPr>
              <a:t>Step 2:</a:t>
            </a:r>
            <a:r>
              <a:rPr lang="en-US" b="0" i="1" dirty="0">
                <a:solidFill>
                  <a:srgbClr val="FFFFFF"/>
                </a:solidFill>
                <a:effectLst/>
                <a:latin typeface="Nunito" pitchFamily="2" charset="0"/>
              </a:rPr>
              <a:t>  Pick edge 8-2. No cycle is formed, include it. </a:t>
            </a:r>
            <a:endParaRPr lang="en-IN" dirty="0"/>
          </a:p>
        </p:txBody>
      </p:sp>
      <p:pic>
        <p:nvPicPr>
          <p:cNvPr id="5" name="Picture 2" descr="Lightbox">
            <a:extLst>
              <a:ext uri="{FF2B5EF4-FFF2-40B4-BE49-F238E27FC236}">
                <a16:creationId xmlns:a16="http://schemas.microsoft.com/office/drawing/2014/main" id="{AB061B20-F363-B21C-02E5-EF1BDC101CC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632450" y="1241779"/>
            <a:ext cx="5961239" cy="391724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FBA8929-8AE0-4752-1CB3-8387EDB69AE6}"/>
              </a:ext>
            </a:extLst>
          </p:cNvPr>
          <p:cNvSpPr txBox="1"/>
          <p:nvPr/>
        </p:nvSpPr>
        <p:spPr>
          <a:xfrm>
            <a:off x="685799" y="503115"/>
            <a:ext cx="5068711" cy="1569660"/>
          </a:xfrm>
          <a:prstGeom prst="rect">
            <a:avLst/>
          </a:prstGeom>
          <a:noFill/>
        </p:spPr>
        <p:txBody>
          <a:bodyPr wrap="square" rtlCol="0">
            <a:spAutoFit/>
          </a:bodyPr>
          <a:lstStyle/>
          <a:p>
            <a:pPr algn="l" rtl="0" fontAlgn="base"/>
            <a:r>
              <a:rPr lang="en-US" sz="2000" b="1" dirty="0">
                <a:solidFill>
                  <a:srgbClr val="FFFFFF"/>
                </a:solidFill>
                <a:effectLst/>
                <a:latin typeface="+mj-lt"/>
              </a:rPr>
              <a:t>Note: Since the number of edges included in the MST equals to (V – 1), so the algorithm stops here</a:t>
            </a:r>
          </a:p>
          <a:p>
            <a:br>
              <a:rPr lang="en-US" dirty="0"/>
            </a:br>
            <a:endParaRPr lang="en-IN" dirty="0"/>
          </a:p>
        </p:txBody>
      </p:sp>
    </p:spTree>
    <p:extLst>
      <p:ext uri="{BB962C8B-B14F-4D97-AF65-F5344CB8AC3E}">
        <p14:creationId xmlns:p14="http://schemas.microsoft.com/office/powerpoint/2010/main" val="1683983361"/>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80">
                                          <p:stCondLst>
                                            <p:cond delay="0"/>
                                          </p:stCondLst>
                                        </p:cTn>
                                        <p:tgtEl>
                                          <p:spTgt spid="2"/>
                                        </p:tgtEl>
                                      </p:cBhvr>
                                    </p:animEffect>
                                    <p:anim calcmode="lin" valueType="num">
                                      <p:cBhvr>
                                        <p:cTn id="13"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8" dur="26">
                                          <p:stCondLst>
                                            <p:cond delay="650"/>
                                          </p:stCondLst>
                                        </p:cTn>
                                        <p:tgtEl>
                                          <p:spTgt spid="2"/>
                                        </p:tgtEl>
                                      </p:cBhvr>
                                      <p:to x="100000" y="60000"/>
                                    </p:animScale>
                                    <p:animScale>
                                      <p:cBhvr>
                                        <p:cTn id="19" dur="166" decel="50000">
                                          <p:stCondLst>
                                            <p:cond delay="676"/>
                                          </p:stCondLst>
                                        </p:cTn>
                                        <p:tgtEl>
                                          <p:spTgt spid="2"/>
                                        </p:tgtEl>
                                      </p:cBhvr>
                                      <p:to x="100000" y="100000"/>
                                    </p:animScale>
                                    <p:animScale>
                                      <p:cBhvr>
                                        <p:cTn id="20" dur="26">
                                          <p:stCondLst>
                                            <p:cond delay="1312"/>
                                          </p:stCondLst>
                                        </p:cTn>
                                        <p:tgtEl>
                                          <p:spTgt spid="2"/>
                                        </p:tgtEl>
                                      </p:cBhvr>
                                      <p:to x="100000" y="80000"/>
                                    </p:animScale>
                                    <p:animScale>
                                      <p:cBhvr>
                                        <p:cTn id="21" dur="166" decel="50000">
                                          <p:stCondLst>
                                            <p:cond delay="1338"/>
                                          </p:stCondLst>
                                        </p:cTn>
                                        <p:tgtEl>
                                          <p:spTgt spid="2"/>
                                        </p:tgtEl>
                                      </p:cBhvr>
                                      <p:to x="100000" y="100000"/>
                                    </p:animScale>
                                    <p:animScale>
                                      <p:cBhvr>
                                        <p:cTn id="22" dur="26">
                                          <p:stCondLst>
                                            <p:cond delay="1642"/>
                                          </p:stCondLst>
                                        </p:cTn>
                                        <p:tgtEl>
                                          <p:spTgt spid="2"/>
                                        </p:tgtEl>
                                      </p:cBhvr>
                                      <p:to x="100000" y="90000"/>
                                    </p:animScale>
                                    <p:animScale>
                                      <p:cBhvr>
                                        <p:cTn id="23" dur="166" decel="50000">
                                          <p:stCondLst>
                                            <p:cond delay="1668"/>
                                          </p:stCondLst>
                                        </p:cTn>
                                        <p:tgtEl>
                                          <p:spTgt spid="2"/>
                                        </p:tgtEl>
                                      </p:cBhvr>
                                      <p:to x="100000" y="100000"/>
                                    </p:animScale>
                                    <p:animScale>
                                      <p:cBhvr>
                                        <p:cTn id="24" dur="26">
                                          <p:stCondLst>
                                            <p:cond delay="1808"/>
                                          </p:stCondLst>
                                        </p:cTn>
                                        <p:tgtEl>
                                          <p:spTgt spid="2"/>
                                        </p:tgtEl>
                                      </p:cBhvr>
                                      <p:to x="100000" y="95000"/>
                                    </p:animScale>
                                    <p:animScale>
                                      <p:cBhvr>
                                        <p:cTn id="25" dur="166" decel="50000">
                                          <p:stCondLst>
                                            <p:cond delay="1834"/>
                                          </p:stCondLst>
                                        </p:cTn>
                                        <p:tgtEl>
                                          <p:spTgt spid="2"/>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nodeType="clickEffect">
                                  <p:stCondLst>
                                    <p:cond delay="0"/>
                                  </p:stCondLst>
                                  <p:childTnLst>
                                    <p:set>
                                      <p:cBhvr>
                                        <p:cTn id="29" dur="1" fill="hold">
                                          <p:stCondLst>
                                            <p:cond delay="0"/>
                                          </p:stCondLst>
                                        </p:cTn>
                                        <p:tgtEl>
                                          <p:spTgt spid="4">
                                            <p:txEl>
                                              <p:pRg st="0" end="0"/>
                                            </p:txEl>
                                          </p:spTgt>
                                        </p:tgtEl>
                                        <p:attrNameLst>
                                          <p:attrName>style.visibility</p:attrName>
                                        </p:attrNameLst>
                                      </p:cBhvr>
                                      <p:to>
                                        <p:strVal val="visible"/>
                                      </p:to>
                                    </p:set>
                                    <p:animEffect transition="in" filter="randombar(horizontal)">
                                      <p:cBhvr>
                                        <p:cTn id="30" dur="500"/>
                                        <p:tgtEl>
                                          <p:spTgt spid="4">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barn(inVertical)">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E9C31-BEE3-4509-58FC-F8CB82C84914}"/>
              </a:ext>
            </a:extLst>
          </p:cNvPr>
          <p:cNvSpPr>
            <a:spLocks noGrp="1"/>
          </p:cNvSpPr>
          <p:nvPr>
            <p:ph type="title"/>
          </p:nvPr>
        </p:nvSpPr>
        <p:spPr>
          <a:xfrm>
            <a:off x="685799" y="609601"/>
            <a:ext cx="3680885" cy="1371600"/>
          </a:xfrm>
        </p:spPr>
        <p:txBody>
          <a:bodyPr>
            <a:normAutofit/>
          </a:bodyPr>
          <a:lstStyle/>
          <a:p>
            <a:r>
              <a:rPr lang="en-IN" sz="2400" b="1" i="0" dirty="0">
                <a:ln w="3175" cmpd="sng">
                  <a:solidFill>
                    <a:schemeClr val="bg2">
                      <a:lumMod val="60000"/>
                      <a:lumOff val="40000"/>
                    </a:schemeClr>
                  </a:solidFill>
                </a:ln>
                <a:solidFill>
                  <a:srgbClr val="FF0000"/>
                </a:solidFill>
                <a:effectLst>
                  <a:glow rad="139700">
                    <a:schemeClr val="accent1">
                      <a:satMod val="175000"/>
                      <a:alpha val="40000"/>
                    </a:schemeClr>
                  </a:glow>
                </a:effectLst>
              </a:rPr>
              <a:t>To Be Continue…..</a:t>
            </a:r>
            <a:br>
              <a:rPr lang="en-IN" sz="2400" b="1" i="0" dirty="0">
                <a:ln w="3175" cmpd="sng">
                  <a:solidFill>
                    <a:schemeClr val="bg2">
                      <a:lumMod val="60000"/>
                      <a:lumOff val="40000"/>
                    </a:schemeClr>
                  </a:solidFill>
                </a:ln>
                <a:solidFill>
                  <a:srgbClr val="FF0000"/>
                </a:solidFill>
                <a:effectLst>
                  <a:glow rad="139700">
                    <a:schemeClr val="accent1">
                      <a:satMod val="175000"/>
                      <a:alpha val="40000"/>
                    </a:schemeClr>
                  </a:glow>
                </a:effectLst>
              </a:rPr>
            </a:br>
            <a:endParaRPr lang="en-IN" dirty="0"/>
          </a:p>
        </p:txBody>
      </p:sp>
      <p:sp>
        <p:nvSpPr>
          <p:cNvPr id="4" name="Text Placeholder 3">
            <a:extLst>
              <a:ext uri="{FF2B5EF4-FFF2-40B4-BE49-F238E27FC236}">
                <a16:creationId xmlns:a16="http://schemas.microsoft.com/office/drawing/2014/main" id="{BC985404-C086-A9F9-BC85-AFE6789C7CD7}"/>
              </a:ext>
            </a:extLst>
          </p:cNvPr>
          <p:cNvSpPr>
            <a:spLocks noGrp="1"/>
          </p:cNvSpPr>
          <p:nvPr>
            <p:ph type="body" sz="half" idx="2"/>
          </p:nvPr>
        </p:nvSpPr>
        <p:spPr>
          <a:xfrm>
            <a:off x="685799" y="2170289"/>
            <a:ext cx="3680885" cy="3914422"/>
          </a:xfrm>
        </p:spPr>
        <p:txBody>
          <a:bodyPr>
            <a:normAutofit lnSpcReduction="10000"/>
          </a:bodyPr>
          <a:lstStyle/>
          <a:p>
            <a:r>
              <a:rPr lang="en-US" b="1" i="1" dirty="0">
                <a:solidFill>
                  <a:srgbClr val="FFFFFF"/>
                </a:solidFill>
                <a:effectLst/>
                <a:latin typeface="Nunito" pitchFamily="2" charset="0"/>
              </a:rPr>
              <a:t>Step 3:</a:t>
            </a:r>
            <a:r>
              <a:rPr lang="en-US" b="0" i="1" dirty="0">
                <a:solidFill>
                  <a:srgbClr val="FFFFFF"/>
                </a:solidFill>
                <a:effectLst/>
                <a:latin typeface="Nunito" pitchFamily="2" charset="0"/>
              </a:rPr>
              <a:t> Pick edge 6-5. No cycle is formed, include it. </a:t>
            </a:r>
          </a:p>
          <a:p>
            <a:r>
              <a:rPr lang="en-US" b="1" i="1" dirty="0">
                <a:solidFill>
                  <a:srgbClr val="FFFFFF"/>
                </a:solidFill>
                <a:effectLst/>
                <a:latin typeface="Nunito" pitchFamily="2" charset="0"/>
              </a:rPr>
              <a:t>Step 4:</a:t>
            </a:r>
            <a:r>
              <a:rPr lang="en-US" b="0" i="1" dirty="0">
                <a:solidFill>
                  <a:srgbClr val="FFFFFF"/>
                </a:solidFill>
                <a:effectLst/>
                <a:latin typeface="Nunito" pitchFamily="2" charset="0"/>
              </a:rPr>
              <a:t> Pick edge 0-1. No cycle is formed, include it.</a:t>
            </a:r>
            <a:endParaRPr lang="en-US" i="1" dirty="0">
              <a:solidFill>
                <a:srgbClr val="FFFFFF"/>
              </a:solidFill>
              <a:latin typeface="Nunito" pitchFamily="2" charset="0"/>
            </a:endParaRPr>
          </a:p>
          <a:p>
            <a:pPr algn="l" rtl="0" fontAlgn="base"/>
            <a:r>
              <a:rPr lang="en-US" b="1" i="1" dirty="0">
                <a:solidFill>
                  <a:srgbClr val="FFFFFF"/>
                </a:solidFill>
                <a:effectLst/>
                <a:latin typeface="Nunito" pitchFamily="2" charset="0"/>
              </a:rPr>
              <a:t>Step 5:</a:t>
            </a:r>
            <a:r>
              <a:rPr lang="en-US" b="0" i="1" dirty="0">
                <a:solidFill>
                  <a:srgbClr val="FFFFFF"/>
                </a:solidFill>
                <a:effectLst/>
                <a:latin typeface="Nunito" pitchFamily="2" charset="0"/>
              </a:rPr>
              <a:t> Pick edge 2-5. No cycle is formed, include it.</a:t>
            </a:r>
          </a:p>
          <a:p>
            <a:pPr algn="l" rtl="0" fontAlgn="base"/>
            <a:r>
              <a:rPr lang="en-US" b="1" i="1" dirty="0">
                <a:solidFill>
                  <a:srgbClr val="FFFFFF"/>
                </a:solidFill>
                <a:effectLst/>
                <a:latin typeface="Nunito" pitchFamily="2" charset="0"/>
              </a:rPr>
              <a:t>Step 6:</a:t>
            </a:r>
            <a:r>
              <a:rPr lang="en-US" b="0" i="1" dirty="0">
                <a:solidFill>
                  <a:srgbClr val="FFFFFF"/>
                </a:solidFill>
                <a:effectLst/>
                <a:latin typeface="Nunito" pitchFamily="2" charset="0"/>
              </a:rPr>
              <a:t> Pick edge 8-6. Since including this edge results in the cycle, discard it. Pick edge 2-3: No cycle is formed, include it.</a:t>
            </a:r>
          </a:p>
          <a:p>
            <a:pPr algn="l" rtl="0" fontAlgn="base"/>
            <a:r>
              <a:rPr lang="en-US" b="1" i="1" dirty="0">
                <a:solidFill>
                  <a:srgbClr val="FFFFFF"/>
                </a:solidFill>
                <a:effectLst/>
                <a:latin typeface="Nunito" pitchFamily="2" charset="0"/>
              </a:rPr>
              <a:t>Step 7:</a:t>
            </a:r>
            <a:r>
              <a:rPr lang="en-US" b="0" i="1" dirty="0">
                <a:solidFill>
                  <a:srgbClr val="FFFFFF"/>
                </a:solidFill>
                <a:effectLst/>
                <a:latin typeface="Nunito" pitchFamily="2" charset="0"/>
              </a:rPr>
              <a:t> Pick edge 7-8. Since including this edge results in the cycle, discard it. Pick edge 0-7. No cycle is formed, include it.</a:t>
            </a:r>
            <a:endParaRPr lang="en-IN" dirty="0"/>
          </a:p>
        </p:txBody>
      </p:sp>
      <p:pic>
        <p:nvPicPr>
          <p:cNvPr id="5" name="Picture 2" descr="Lightbox">
            <a:extLst>
              <a:ext uri="{FF2B5EF4-FFF2-40B4-BE49-F238E27FC236}">
                <a16:creationId xmlns:a16="http://schemas.microsoft.com/office/drawing/2014/main" id="{232E5E21-A322-C5F2-258B-3B1884B9E920}"/>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5598584" y="609601"/>
            <a:ext cx="5238750" cy="242711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Lightbox">
            <a:extLst>
              <a:ext uri="{FF2B5EF4-FFF2-40B4-BE49-F238E27FC236}">
                <a16:creationId xmlns:a16="http://schemas.microsoft.com/office/drawing/2014/main" id="{8C660888-D656-4299-A354-778C44E3FA3F}"/>
              </a:ext>
            </a:extLst>
          </p:cNvPr>
          <p:cNvPicPr>
            <a:picLocks noChangeAspect="1" noChangeArrowheads="1"/>
          </p:cNvPicPr>
          <p:nvPr/>
        </p:nvPicPr>
        <p:blipFill rotWithShape="1">
          <a:blip r:embed="rId5">
            <a:alphaModFix amt="95000"/>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t="18302" b="14459"/>
          <a:stretch/>
        </p:blipFill>
        <p:spPr bwMode="auto">
          <a:xfrm>
            <a:off x="5465234" y="3516490"/>
            <a:ext cx="5372100" cy="2568221"/>
          </a:xfrm>
          <a:prstGeom prst="rect">
            <a:avLst/>
          </a:prstGeom>
          <a:noFill/>
          <a:ln>
            <a:noFill/>
          </a:ln>
          <a:effectLst>
            <a:outerShdw blurRad="50800" dist="50800" dir="5400000" algn="ctr" rotWithShape="0">
              <a:schemeClr val="tx1"/>
            </a:outerShdw>
          </a:effectLst>
        </p:spPr>
      </p:pic>
      <p:pic>
        <p:nvPicPr>
          <p:cNvPr id="3" name="mp3-output-ttsfreedotcom_Rss7Fuv2">
            <a:hlinkClick r:id="" action="ppaction://media"/>
            <a:extLst>
              <a:ext uri="{FF2B5EF4-FFF2-40B4-BE49-F238E27FC236}">
                <a16:creationId xmlns:a16="http://schemas.microsoft.com/office/drawing/2014/main" id="{CC8FCE79-9D4D-B2BC-9992-D5C42BB3909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085689" y="5779911"/>
            <a:ext cx="609600" cy="609600"/>
          </a:xfrm>
          <a:prstGeom prst="rect">
            <a:avLst/>
          </a:prstGeom>
        </p:spPr>
      </p:pic>
    </p:spTree>
    <p:extLst>
      <p:ext uri="{BB962C8B-B14F-4D97-AF65-F5344CB8AC3E}">
        <p14:creationId xmlns:p14="http://schemas.microsoft.com/office/powerpoint/2010/main" val="913466459"/>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animEffect transition="in" filter="barn(inVertical)">
                                      <p:cBhvr>
                                        <p:cTn id="25" dur="500"/>
                                        <p:tgtEl>
                                          <p:spTgt spid="4">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4">
                                            <p:txEl>
                                              <p:pRg st="1" end="1"/>
                                            </p:txEl>
                                          </p:spTgt>
                                        </p:tgtEl>
                                        <p:attrNameLst>
                                          <p:attrName>style.visibility</p:attrName>
                                        </p:attrNameLst>
                                      </p:cBhvr>
                                      <p:to>
                                        <p:strVal val="visible"/>
                                      </p:to>
                                    </p:set>
                                    <p:animEffect transition="in" filter="barn(inVertical)">
                                      <p:cBhvr>
                                        <p:cTn id="30" dur="500"/>
                                        <p:tgtEl>
                                          <p:spTgt spid="4">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animEffect transition="in" filter="barn(inVertical)">
                                      <p:cBhvr>
                                        <p:cTn id="35" dur="500"/>
                                        <p:tgtEl>
                                          <p:spTgt spid="4">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grpId="0" nodeType="clickEffect">
                                  <p:stCondLst>
                                    <p:cond delay="0"/>
                                  </p:stCondLst>
                                  <p:childTnLst>
                                    <p:set>
                                      <p:cBhvr>
                                        <p:cTn id="39" dur="1" fill="hold">
                                          <p:stCondLst>
                                            <p:cond delay="0"/>
                                          </p:stCondLst>
                                        </p:cTn>
                                        <p:tgtEl>
                                          <p:spTgt spid="4">
                                            <p:txEl>
                                              <p:pRg st="3" end="3"/>
                                            </p:txEl>
                                          </p:spTgt>
                                        </p:tgtEl>
                                        <p:attrNameLst>
                                          <p:attrName>style.visibility</p:attrName>
                                        </p:attrNameLst>
                                      </p:cBhvr>
                                      <p:to>
                                        <p:strVal val="visible"/>
                                      </p:to>
                                    </p:set>
                                    <p:animEffect transition="in" filter="barn(inVertical)">
                                      <p:cBhvr>
                                        <p:cTn id="40" dur="500"/>
                                        <p:tgtEl>
                                          <p:spTgt spid="4">
                                            <p:txEl>
                                              <p:pRg st="3" end="3"/>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grpId="0" nodeType="clickEffect">
                                  <p:stCondLst>
                                    <p:cond delay="0"/>
                                  </p:stCondLst>
                                  <p:childTnLst>
                                    <p:set>
                                      <p:cBhvr>
                                        <p:cTn id="44" dur="1" fill="hold">
                                          <p:stCondLst>
                                            <p:cond delay="0"/>
                                          </p:stCondLst>
                                        </p:cTn>
                                        <p:tgtEl>
                                          <p:spTgt spid="4">
                                            <p:txEl>
                                              <p:pRg st="4" end="4"/>
                                            </p:txEl>
                                          </p:spTgt>
                                        </p:tgtEl>
                                        <p:attrNameLst>
                                          <p:attrName>style.visibility</p:attrName>
                                        </p:attrNameLst>
                                      </p:cBhvr>
                                      <p:to>
                                        <p:strVal val="visible"/>
                                      </p:to>
                                    </p:set>
                                    <p:animEffect transition="in" filter="barn(inVertical)">
                                      <p:cBhvr>
                                        <p:cTn id="45" dur="500"/>
                                        <p:tgtEl>
                                          <p:spTgt spid="4">
                                            <p:txEl>
                                              <p:pRg st="4" end="4"/>
                                            </p:txEl>
                                          </p:spTgt>
                                        </p:tgtEl>
                                      </p:cBhvr>
                                    </p:animEffect>
                                  </p:childTnLst>
                                </p:cTn>
                              </p:par>
                            </p:childTnLst>
                          </p:cTn>
                        </p:par>
                        <p:par>
                          <p:cTn id="46" fill="hold">
                            <p:stCondLst>
                              <p:cond delay="500"/>
                            </p:stCondLst>
                            <p:childTnLst>
                              <p:par>
                                <p:cTn id="47" presetID="1" presetClass="mediacall" presetSubtype="0" fill="hold" nodeType="afterEffect">
                                  <p:stCondLst>
                                    <p:cond delay="0"/>
                                  </p:stCondLst>
                                  <p:childTnLst>
                                    <p:cmd type="call" cmd="playFrom(0.0)">
                                      <p:cBhvr>
                                        <p:cTn id="48" dur="1465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9" fill="hold" display="0">
                  <p:stCondLst>
                    <p:cond delay="indefinite"/>
                  </p:stCondLst>
                  <p:endCondLst>
                    <p:cond evt="onStopAudio" delay="0">
                      <p:tgtEl>
                        <p:sldTgt/>
                      </p:tgtEl>
                    </p:cond>
                  </p:endCondLst>
                </p:cTn>
                <p:tgtEl>
                  <p:spTgt spid="3"/>
                </p:tgtEl>
              </p:cMediaNode>
            </p:audio>
          </p:childTnLst>
        </p:cTn>
      </p:par>
    </p:tnLst>
    <p:bldLst>
      <p:bldP spid="2" grpId="0"/>
      <p:bldP spid="4"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2.3|0.9"/>
</p:tagLst>
</file>

<file path=ppt/tags/tag2.xml><?xml version="1.0" encoding="utf-8"?>
<p:tagLst xmlns:a="http://schemas.openxmlformats.org/drawingml/2006/main" xmlns:r="http://schemas.openxmlformats.org/officeDocument/2006/relationships" xmlns:p="http://schemas.openxmlformats.org/presentationml/2006/main">
  <p:tag name="TIMING" val="|0.3"/>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251</TotalTime>
  <Words>408</Words>
  <Application>Microsoft Office PowerPoint</Application>
  <PresentationFormat>Widescreen</PresentationFormat>
  <Paragraphs>24</Paragraphs>
  <Slides>5</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Google Sans</vt:lpstr>
      <vt:lpstr>Nunito</vt:lpstr>
      <vt:lpstr>Celestial</vt:lpstr>
      <vt:lpstr>PowerPoint Presentation</vt:lpstr>
      <vt:lpstr>1. Krushkal’s Algorithm</vt:lpstr>
      <vt:lpstr>To be continue……</vt:lpstr>
      <vt:lpstr>Kruskal’s Minimum Spanning Tree (MST) Algorithm </vt:lpstr>
      <vt:lpstr>To Be Continue…..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MASTER</dc:creator>
  <cp:lastModifiedBy>MASTER</cp:lastModifiedBy>
  <cp:revision>5</cp:revision>
  <dcterms:created xsi:type="dcterms:W3CDTF">2024-10-07T04:59:16Z</dcterms:created>
  <dcterms:modified xsi:type="dcterms:W3CDTF">2024-10-24T07:44:44Z</dcterms:modified>
</cp:coreProperties>
</file>

<file path=docProps/thumbnail.jpeg>
</file>